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8" r:id="rId3"/>
    <p:sldId id="260" r:id="rId4"/>
    <p:sldId id="262" r:id="rId5"/>
    <p:sldId id="263" r:id="rId6"/>
    <p:sldId id="264" r:id="rId7"/>
    <p:sldId id="265" r:id="rId8"/>
    <p:sldId id="268" r:id="rId9"/>
    <p:sldId id="269" r:id="rId10"/>
    <p:sldId id="270"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1" autoAdjust="0"/>
    <p:restoredTop sz="94660"/>
  </p:normalViewPr>
  <p:slideViewPr>
    <p:cSldViewPr snapToGrid="0">
      <p:cViewPr varScale="1">
        <p:scale>
          <a:sx n="114" d="100"/>
          <a:sy n="114" d="100"/>
        </p:scale>
        <p:origin x="4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jpeg>
</file>

<file path=ppt/media/image14.png>
</file>

<file path=ppt/media/image2.png>
</file>

<file path=ppt/media/image3.png>
</file>

<file path=ppt/media/image4.png>
</file>

<file path=ppt/media/image5.pn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F48DB-F9F7-4AE2-BF85-E555FF0C2E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076E20-CF58-41D4-8644-BBD41E6025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65165E0-96F3-4B3F-93E8-A8522CBA76BD}"/>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6C8C16B3-B127-4FD4-B1E7-C2F48AD6E5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F2EF4E-5E96-42E9-93CF-83B97C490F5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763046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75BD-3A4A-4F28-8301-D9445FFC238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6DC51A-56CB-4053-B358-D79D0197B3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89BB9FA-F93F-4322-B430-81B1DFB0D4E8}"/>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439EEF18-C9BE-4ADF-AB58-6C3A726D48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6E10AB-CD9E-440B-AFD0-73122EFA86D5}"/>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92369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CB0B5-EC63-4937-AF54-5754F3C3A8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23D10F9-51F6-4BC3-B9AC-E28731A520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5B941D-FB81-469D-8F8E-AAD911F44589}"/>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5EA9C440-1474-4A0A-A428-F8D57B8B30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F8C94A-26FA-48D7-A966-5B18687C165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46855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F2E1A-D733-4DCE-929B-6619A65B46E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66CBD6A-F766-46BD-860E-1A8A71E7F6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7317474-6D46-490B-A107-8050726811B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FFE735AB-A41E-44D6-B5B3-09A2245B26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8E839-A358-4C0C-953F-D8CD9808814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556532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6E2E5-CA76-480B-BC9E-AA728759DF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35513A2-302D-423A-A2E0-0078C1F581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0ADCD4-FDC8-4533-AF96-08A70823F2FA}"/>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E3E84CA6-E066-48BD-8225-6BEA27E83B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8C334-6B62-4459-9122-925FDB695D36}"/>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820253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92AF-1CA2-454F-A682-142B5B15F2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10F9319-CFF4-47C8-9945-926F38C7D6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08E63F6-2535-4CA2-8DE0-CC1C36D564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B089DAF-5847-4A7D-B16A-0C4BEFD1FF86}"/>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B757B67A-8175-45FB-9627-378E8FC5CC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13C14D5-FD81-4015-81FB-AA99ADE56DD8}"/>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258748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9DEE-C2E1-47F3-8E85-51944DA11AC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1A12E-8298-4935-A6AE-8BCB85688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E456A-EAE8-42EE-9942-6715388D81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981ED4F-E93E-4F73-A901-87E5E551FC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659BA6-E124-4C29-A4F5-93DA519E14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6B669F8-B65F-4D0B-A67C-9246A6C8C941}"/>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8" name="Footer Placeholder 7">
            <a:extLst>
              <a:ext uri="{FF2B5EF4-FFF2-40B4-BE49-F238E27FC236}">
                <a16:creationId xmlns:a16="http://schemas.microsoft.com/office/drawing/2014/main" id="{72ABE0D1-19A7-441A-B269-D8EB9E7A534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7C6060C-B3B6-4DBA-AC99-8A909C5BF20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01397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81E-5DF2-4174-95F8-CFAF28A137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5EEFE09-BC44-44D9-8CC5-61D032232B0E}"/>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4" name="Footer Placeholder 3">
            <a:extLst>
              <a:ext uri="{FF2B5EF4-FFF2-40B4-BE49-F238E27FC236}">
                <a16:creationId xmlns:a16="http://schemas.microsoft.com/office/drawing/2014/main" id="{F40F7DA3-AD58-49CC-BD76-8099AF44FA7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2CB411-A791-47CF-AC4C-994BF6B47621}"/>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678360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7CD8C6-A670-4997-BF7A-DB09E1D2B29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3" name="Footer Placeholder 2">
            <a:extLst>
              <a:ext uri="{FF2B5EF4-FFF2-40B4-BE49-F238E27FC236}">
                <a16:creationId xmlns:a16="http://schemas.microsoft.com/office/drawing/2014/main" id="{3E05C554-5E73-41A7-BF0C-6FD5B1C31DA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7F9A826-5BA6-4B71-AE91-06A5A42EBD24}"/>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62635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AE3E1-5695-4EE5-9B0A-537D714F0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547D5FE-C6D9-49E6-BB23-10BF71014F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5172839-3E31-4C6F-9CBA-B10984BC5C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58396E-ED46-4A29-A1B4-23FB07EC0B2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C8DEF291-1B56-46C8-A95C-E96587E5622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9B2467-717D-4EF6-8B82-E6BE355167FA}"/>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1103276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8707-F436-4B62-B8AE-B555C8900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C0DFD57-3663-411B-8B76-2BEA38906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C5EF1917-9555-4E74-8488-6E681633A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25E8C-28E8-41A3-BD20-A4E776774D9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FD28A56A-5A3F-49D3-B1BF-A93C77711A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925AAA-1434-4FB6-867B-1E7EE50642B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378401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7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03EFA-9456-4587-9048-7B6A74134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552560C-CC63-4BEC-99CC-353481E096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3B4C8F-07CC-40C9-AF7C-5F09612019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9BF226FC-9151-45C4-90F6-CCD7BDDB91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E828BC3-BA9E-4528-B132-D91AE80404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A93B1-25B1-4634-A420-9F5B985B557D}" type="slidenum">
              <a:rPr lang="en-GB" smtClean="0"/>
              <a:t>‹#›</a:t>
            </a:fld>
            <a:endParaRPr lang="en-GB"/>
          </a:p>
        </p:txBody>
      </p:sp>
    </p:spTree>
    <p:extLst>
      <p:ext uri="{BB962C8B-B14F-4D97-AF65-F5344CB8AC3E}">
        <p14:creationId xmlns:p14="http://schemas.microsoft.com/office/powerpoint/2010/main" val="18686699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hyperlink" Target="https://socialblade.com/" TargetMode="External"/><Relationship Id="rId3" Type="http://schemas.openxmlformats.org/officeDocument/2006/relationships/hyperlink" Target="https://www.gov.uk/government/publications/climate-change-and-net-zero-public-awareness-and-perceptions" TargetMode="External"/><Relationship Id="rId7" Type="http://schemas.openxmlformats.org/officeDocument/2006/relationships/hyperlink" Target="https://www.kaggle.com/datasets/f9de309455f2a6e36cf12d377a7e48305f990eafb4108e9588770c8a6d39cb56?resource=download" TargetMode="External"/><Relationship Id="rId2" Type="http://schemas.openxmlformats.org/officeDocument/2006/relationships/hyperlink" Target="https://acleddata.com/data-export-tool/" TargetMode="External"/><Relationship Id="rId1" Type="http://schemas.openxmlformats.org/officeDocument/2006/relationships/slideLayout" Target="../slideLayouts/slideLayout2.xml"/><Relationship Id="rId6" Type="http://schemas.openxmlformats.org/officeDocument/2006/relationships/hyperlink" Target="https://www.ons.gov.uk/peoplepopulationandcommunity/wellbeing/datasets/dataonpublicattitudestotheenvironmentandtheimpactofclimatechangegreatbritain" TargetMode="External"/><Relationship Id="rId5" Type="http://schemas.openxmlformats.org/officeDocument/2006/relationships/hyperlink" Target="https://wrp.lrfoundation.org.uk/data-resources/interactive_resillience_index/" TargetMode="External"/><Relationship Id="rId4" Type="http://schemas.openxmlformats.org/officeDocument/2006/relationships/hyperlink" Target="https://trends.google.com/trends/?geo=G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png"/><Relationship Id="rId7" Type="http://schemas.openxmlformats.org/officeDocument/2006/relationships/image" Target="../media/image13.jpeg"/><Relationship Id="rId2" Type="http://schemas.openxmlformats.org/officeDocument/2006/relationships/image" Target="../media/image8.jpeg"/><Relationship Id="rId1" Type="http://schemas.openxmlformats.org/officeDocument/2006/relationships/slideLayout" Target="../slideLayouts/slideLayout1.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See the source image">
            <a:extLst>
              <a:ext uri="{FF2B5EF4-FFF2-40B4-BE49-F238E27FC236}">
                <a16:creationId xmlns:a16="http://schemas.microsoft.com/office/drawing/2014/main" id="{BA589C96-0F93-43E8-80D5-3362800454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85" r="8516"/>
          <a:stretch/>
        </p:blipFill>
        <p:spPr bwMode="auto">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1938992"/>
          </a:xfrm>
          <a:prstGeom prst="rect">
            <a:avLst/>
          </a:prstGeom>
          <a:noFill/>
        </p:spPr>
        <p:txBody>
          <a:bodyPr wrap="square" rtlCol="0">
            <a:spAutoFit/>
          </a:bodyPr>
          <a:lstStyle/>
          <a:p>
            <a:r>
              <a:rPr lang="en-GB" sz="4000" dirty="0"/>
              <a:t>Perceptions, Protests and Public Policy: </a:t>
            </a:r>
          </a:p>
        </p:txBody>
      </p:sp>
      <p:sp>
        <p:nvSpPr>
          <p:cNvPr id="6" name="TextBox 5">
            <a:extLst>
              <a:ext uri="{FF2B5EF4-FFF2-40B4-BE49-F238E27FC236}">
                <a16:creationId xmlns:a16="http://schemas.microsoft.com/office/drawing/2014/main" id="{C7EDBBA0-629D-4744-B26C-4CEE71652D3F}"/>
              </a:ext>
            </a:extLst>
          </p:cNvPr>
          <p:cNvSpPr txBox="1"/>
          <p:nvPr/>
        </p:nvSpPr>
        <p:spPr>
          <a:xfrm>
            <a:off x="263932" y="2167518"/>
            <a:ext cx="3153638" cy="1015663"/>
          </a:xfrm>
          <a:prstGeom prst="rect">
            <a:avLst/>
          </a:prstGeom>
          <a:noFill/>
        </p:spPr>
        <p:txBody>
          <a:bodyPr wrap="square" rtlCol="0">
            <a:spAutoFit/>
          </a:bodyPr>
          <a:lstStyle/>
          <a:p>
            <a:r>
              <a:rPr lang="en-GB" sz="2000" i="1" dirty="0"/>
              <a:t>A tool for analysing societies awareness of Climate Change in the UK</a:t>
            </a:r>
          </a:p>
        </p:txBody>
      </p:sp>
      <p:sp>
        <p:nvSpPr>
          <p:cNvPr id="7" name="TextBox 6">
            <a:extLst>
              <a:ext uri="{FF2B5EF4-FFF2-40B4-BE49-F238E27FC236}">
                <a16:creationId xmlns:a16="http://schemas.microsoft.com/office/drawing/2014/main" id="{80A75B0B-5F0F-4A06-832F-EABFEA30918E}"/>
              </a:ext>
            </a:extLst>
          </p:cNvPr>
          <p:cNvSpPr txBox="1"/>
          <p:nvPr/>
        </p:nvSpPr>
        <p:spPr>
          <a:xfrm>
            <a:off x="137160" y="6290072"/>
            <a:ext cx="2676525" cy="369332"/>
          </a:xfrm>
          <a:prstGeom prst="rect">
            <a:avLst/>
          </a:prstGeom>
          <a:noFill/>
        </p:spPr>
        <p:txBody>
          <a:bodyPr wrap="square" rtlCol="0">
            <a:spAutoFit/>
          </a:bodyPr>
          <a:lstStyle/>
          <a:p>
            <a:r>
              <a:rPr lang="en-GB" dirty="0"/>
              <a:t>ONS Health Surveillance </a:t>
            </a:r>
          </a:p>
        </p:txBody>
      </p:sp>
    </p:spTree>
    <p:extLst>
      <p:ext uri="{BB962C8B-B14F-4D97-AF65-F5344CB8AC3E}">
        <p14:creationId xmlns:p14="http://schemas.microsoft.com/office/powerpoint/2010/main" val="365305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0A8BE2-7632-4B79-8E83-9D8CD3DDDC91}"/>
              </a:ext>
            </a:extLst>
          </p:cNvPr>
          <p:cNvSpPr txBox="1"/>
          <p:nvPr/>
        </p:nvSpPr>
        <p:spPr>
          <a:xfrm>
            <a:off x="111154" y="159283"/>
            <a:ext cx="6094602" cy="646331"/>
          </a:xfrm>
          <a:prstGeom prst="rect">
            <a:avLst/>
          </a:prstGeom>
          <a:noFill/>
        </p:spPr>
        <p:txBody>
          <a:bodyPr wrap="square">
            <a:spAutoFit/>
          </a:bodyPr>
          <a:lstStyle/>
          <a:p>
            <a:r>
              <a:rPr lang="en-GB" sz="3600" u="sng" dirty="0">
                <a:effectLst/>
                <a:latin typeface="Calibri" panose="020F0502020204030204" pitchFamily="34" charset="0"/>
                <a:ea typeface="Calibri" panose="020F0502020204030204" pitchFamily="34" charset="0"/>
                <a:cs typeface="Times New Roman" panose="02020603050405020304" pitchFamily="18" charset="0"/>
              </a:rPr>
              <a:t>Conclusions</a:t>
            </a:r>
          </a:p>
        </p:txBody>
      </p:sp>
    </p:spTree>
    <p:extLst>
      <p:ext uri="{BB962C8B-B14F-4D97-AF65-F5344CB8AC3E}">
        <p14:creationId xmlns:p14="http://schemas.microsoft.com/office/powerpoint/2010/main" val="36096936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354347-1A62-48FC-ABA8-95350C56EECE}"/>
              </a:ext>
            </a:extLst>
          </p:cNvPr>
          <p:cNvSpPr>
            <a:spLocks noGrp="1"/>
          </p:cNvSpPr>
          <p:nvPr>
            <p:ph idx="1"/>
          </p:nvPr>
        </p:nvSpPr>
        <p:spPr>
          <a:xfrm>
            <a:off x="335280" y="1048385"/>
            <a:ext cx="11551920" cy="4351338"/>
          </a:xfrm>
        </p:spPr>
        <p:txBody>
          <a:bodyPr>
            <a:normAutofit/>
          </a:bodyPr>
          <a:lstStyle/>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ACLED Data on Global Protests:  </a:t>
            </a:r>
            <a:r>
              <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Data Export Tool - ACLED (acleddata.com)</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BEIS Survey on Public Awareness and Perceptions of Climate Change: </a:t>
            </a:r>
            <a:r>
              <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Climate change and net zero: public awareness and perceptions - GOV.UK (www.gov.uk)</a:t>
            </a:r>
            <a:endPar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latin typeface="Calibri" panose="020F0502020204030204" pitchFamily="34" charset="0"/>
                <a:ea typeface="Calibri" panose="020F0502020204030204" pitchFamily="34" charset="0"/>
                <a:cs typeface="Times New Roman" panose="02020603050405020304" pitchFamily="18" charset="0"/>
              </a:rPr>
              <a:t>Google Trends: </a:t>
            </a:r>
            <a:r>
              <a:rPr lang="en-GB" sz="2000" b="0" i="0" u="sng" dirty="0">
                <a:effectLst/>
                <a:latin typeface="-apple-system"/>
                <a:hlinkClick r:id="rId4" tooltip="https://trends.google.com/trends/?geo=GB"/>
              </a:rPr>
              <a:t>https://trends.google.com/trends/?geo=GB</a:t>
            </a:r>
            <a:r>
              <a:rPr lang="en-GB" sz="2000" b="0" i="0" dirty="0">
                <a:solidFill>
                  <a:srgbClr val="242424"/>
                </a:solidFill>
                <a:effectLst/>
                <a:latin typeface="-apple-system"/>
              </a:rPr>
              <a:t>,</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Lloyds Risk Poll for Resilience from 2021: </a:t>
            </a:r>
            <a:r>
              <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World Risk Poll Resilience Index - The Lloyd's Register Foundation World Risk Poll (lrfoundation.org.uk)</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Options and Lifestyle Survey (ONS): </a:t>
            </a:r>
            <a:r>
              <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6"/>
              </a:rPr>
              <a:t>Data on public attitudes to the environment and the impact of climate change, Great Britain - Office for National Statistics (ons.gov.uk)</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Calibri" panose="020F0502020204030204" pitchFamily="34" charset="0"/>
              </a:rPr>
              <a:t>The Climate Change Twitter Dataset: </a:t>
            </a:r>
            <a:r>
              <a:rPr lang="en-GB" sz="20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7"/>
              </a:rPr>
              <a:t>The Climate Change Twitter Dataset | Kaggle</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Twitter Follower Information: </a:t>
            </a:r>
            <a:r>
              <a:rPr lang="en-GB" sz="20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8"/>
              </a:rPr>
              <a:t>https://socialblade.com/</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E2889C7E-D94B-4B9E-8F8A-B9B3FB8D022F}"/>
              </a:ext>
            </a:extLst>
          </p:cNvPr>
          <p:cNvSpPr txBox="1"/>
          <p:nvPr/>
        </p:nvSpPr>
        <p:spPr>
          <a:xfrm>
            <a:off x="219074" y="196327"/>
            <a:ext cx="7038975" cy="707886"/>
          </a:xfrm>
          <a:prstGeom prst="rect">
            <a:avLst/>
          </a:prstGeom>
          <a:noFill/>
        </p:spPr>
        <p:txBody>
          <a:bodyPr wrap="square" rtlCol="0">
            <a:spAutoFit/>
          </a:bodyPr>
          <a:lstStyle/>
          <a:p>
            <a:r>
              <a:rPr lang="en-GB" sz="4000" u="sng" dirty="0"/>
              <a:t>References </a:t>
            </a:r>
          </a:p>
        </p:txBody>
      </p:sp>
    </p:spTree>
    <p:extLst>
      <p:ext uri="{BB962C8B-B14F-4D97-AF65-F5344CB8AC3E}">
        <p14:creationId xmlns:p14="http://schemas.microsoft.com/office/powerpoint/2010/main" val="2281829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dirty="0"/>
              <a:t>Who are we? </a:t>
            </a:r>
          </a:p>
        </p:txBody>
      </p:sp>
      <p:pic>
        <p:nvPicPr>
          <p:cNvPr id="11" name="Picture 10">
            <a:extLst>
              <a:ext uri="{FF2B5EF4-FFF2-40B4-BE49-F238E27FC236}">
                <a16:creationId xmlns:a16="http://schemas.microsoft.com/office/drawing/2014/main" id="{2938BDDA-ABC7-4FF2-81D5-5BE84C31C28A}"/>
              </a:ext>
            </a:extLst>
          </p:cNvPr>
          <p:cNvPicPr>
            <a:picLocks noChangeAspect="1"/>
          </p:cNvPicPr>
          <p:nvPr/>
        </p:nvPicPr>
        <p:blipFill rotWithShape="1">
          <a:blip r:embed="rId2"/>
          <a:srcRect l="26470" t="16104" r="68021" b="74003"/>
          <a:stretch/>
        </p:blipFill>
        <p:spPr>
          <a:xfrm>
            <a:off x="5816747" y="3232010"/>
            <a:ext cx="1518340" cy="1477328"/>
          </a:xfrm>
          <a:prstGeom prst="ellipse">
            <a:avLst/>
          </a:prstGeom>
        </p:spPr>
      </p:pic>
      <p:pic>
        <p:nvPicPr>
          <p:cNvPr id="13" name="Picture 12">
            <a:extLst>
              <a:ext uri="{FF2B5EF4-FFF2-40B4-BE49-F238E27FC236}">
                <a16:creationId xmlns:a16="http://schemas.microsoft.com/office/drawing/2014/main" id="{76CC01C9-A401-4D9B-BFF4-1F1E380046F5}"/>
              </a:ext>
            </a:extLst>
          </p:cNvPr>
          <p:cNvPicPr>
            <a:picLocks noChangeAspect="1"/>
          </p:cNvPicPr>
          <p:nvPr/>
        </p:nvPicPr>
        <p:blipFill rotWithShape="1">
          <a:blip r:embed="rId3"/>
          <a:srcRect l="26511" t="15503" r="67946" b="73957"/>
          <a:stretch/>
        </p:blipFill>
        <p:spPr>
          <a:xfrm>
            <a:off x="503967" y="1244294"/>
            <a:ext cx="1527599" cy="1487476"/>
          </a:xfrm>
          <a:prstGeom prst="flowChartConnector">
            <a:avLst/>
          </a:prstGeom>
        </p:spPr>
      </p:pic>
      <p:pic>
        <p:nvPicPr>
          <p:cNvPr id="15" name="Picture 14">
            <a:extLst>
              <a:ext uri="{FF2B5EF4-FFF2-40B4-BE49-F238E27FC236}">
                <a16:creationId xmlns:a16="http://schemas.microsoft.com/office/drawing/2014/main" id="{957B8011-B593-4CDC-9B55-D3F62ADA0D1A}"/>
              </a:ext>
            </a:extLst>
          </p:cNvPr>
          <p:cNvPicPr>
            <a:picLocks noChangeAspect="1"/>
          </p:cNvPicPr>
          <p:nvPr/>
        </p:nvPicPr>
        <p:blipFill rotWithShape="1">
          <a:blip r:embed="rId4"/>
          <a:srcRect l="26548" t="15916" r="67941" b="73974"/>
          <a:stretch/>
        </p:blipFill>
        <p:spPr>
          <a:xfrm>
            <a:off x="503967" y="3086772"/>
            <a:ext cx="1527599" cy="1518245"/>
          </a:xfrm>
          <a:prstGeom prst="flowChartConnector">
            <a:avLst/>
          </a:prstGeom>
        </p:spPr>
      </p:pic>
      <p:pic>
        <p:nvPicPr>
          <p:cNvPr id="17" name="Picture 16">
            <a:extLst>
              <a:ext uri="{FF2B5EF4-FFF2-40B4-BE49-F238E27FC236}">
                <a16:creationId xmlns:a16="http://schemas.microsoft.com/office/drawing/2014/main" id="{6C251C5B-9747-45F5-A5B9-3C8250FE576A}"/>
              </a:ext>
            </a:extLst>
          </p:cNvPr>
          <p:cNvPicPr>
            <a:picLocks noChangeAspect="1"/>
          </p:cNvPicPr>
          <p:nvPr/>
        </p:nvPicPr>
        <p:blipFill rotWithShape="1">
          <a:blip r:embed="rId5"/>
          <a:srcRect l="26527" t="15641" r="67917" b="74050"/>
          <a:stretch/>
        </p:blipFill>
        <p:spPr>
          <a:xfrm>
            <a:off x="5807487" y="1244294"/>
            <a:ext cx="1527599" cy="1535051"/>
          </a:xfrm>
          <a:prstGeom prst="ellipse">
            <a:avLst/>
          </a:prstGeom>
        </p:spPr>
      </p:pic>
      <p:pic>
        <p:nvPicPr>
          <p:cNvPr id="19" name="Picture 18">
            <a:extLst>
              <a:ext uri="{FF2B5EF4-FFF2-40B4-BE49-F238E27FC236}">
                <a16:creationId xmlns:a16="http://schemas.microsoft.com/office/drawing/2014/main" id="{8EFC4DD5-262E-4227-8204-618D595E9FF8}"/>
              </a:ext>
            </a:extLst>
          </p:cNvPr>
          <p:cNvPicPr>
            <a:picLocks noChangeAspect="1"/>
          </p:cNvPicPr>
          <p:nvPr/>
        </p:nvPicPr>
        <p:blipFill rotWithShape="1">
          <a:blip r:embed="rId6"/>
          <a:srcRect l="43547" t="42279" r="43774" b="35481"/>
          <a:stretch/>
        </p:blipFill>
        <p:spPr>
          <a:xfrm>
            <a:off x="503967" y="4960019"/>
            <a:ext cx="1559212" cy="1481373"/>
          </a:xfrm>
          <a:prstGeom prst="ellipse">
            <a:avLst/>
          </a:prstGeom>
        </p:spPr>
      </p:pic>
      <p:sp>
        <p:nvSpPr>
          <p:cNvPr id="20" name="TextBox 19">
            <a:extLst>
              <a:ext uri="{FF2B5EF4-FFF2-40B4-BE49-F238E27FC236}">
                <a16:creationId xmlns:a16="http://schemas.microsoft.com/office/drawing/2014/main" id="{4085A74E-1E1D-4677-B91E-08216365A262}"/>
              </a:ext>
            </a:extLst>
          </p:cNvPr>
          <p:cNvSpPr txBox="1"/>
          <p:nvPr/>
        </p:nvSpPr>
        <p:spPr>
          <a:xfrm>
            <a:off x="2423684" y="1302017"/>
            <a:ext cx="3223260" cy="1477328"/>
          </a:xfrm>
          <a:prstGeom prst="rect">
            <a:avLst/>
          </a:prstGeom>
          <a:noFill/>
        </p:spPr>
        <p:txBody>
          <a:bodyPr wrap="square" rtlCol="0">
            <a:spAutoFit/>
          </a:bodyPr>
          <a:lstStyle/>
          <a:p>
            <a:r>
              <a:rPr lang="en-GB" sz="1800" b="1" dirty="0">
                <a:effectLst/>
                <a:latin typeface="Calibri" panose="020F0502020204030204" pitchFamily="34" charset="0"/>
                <a:ea typeface="Calibri" panose="020F0502020204030204" pitchFamily="34" charset="0"/>
                <a:cs typeface="Times New Roman" panose="02020603050405020304" pitchFamily="18" charset="0"/>
              </a:rPr>
              <a:t>Jamie Cranston:</a:t>
            </a:r>
            <a:r>
              <a:rPr lang="en-GB" sz="1800" dirty="0">
                <a:effectLst/>
                <a:latin typeface="Calibri" panose="020F0502020204030204" pitchFamily="34" charset="0"/>
                <a:ea typeface="Calibri" panose="020F0502020204030204" pitchFamily="34" charset="0"/>
                <a:cs typeface="Times New Roman" panose="02020603050405020304" pitchFamily="18" charset="0"/>
              </a:rPr>
              <a:t> Principal Analyst, Climate Change and Health, Office for National Statistics (UK).</a:t>
            </a:r>
          </a:p>
          <a:p>
            <a:endParaRPr lang="en-GB" dirty="0"/>
          </a:p>
        </p:txBody>
      </p:sp>
      <p:sp>
        <p:nvSpPr>
          <p:cNvPr id="22" name="TextBox 21">
            <a:extLst>
              <a:ext uri="{FF2B5EF4-FFF2-40B4-BE49-F238E27FC236}">
                <a16:creationId xmlns:a16="http://schemas.microsoft.com/office/drawing/2014/main" id="{FF7186D2-AC17-449E-89C2-9F1776E896C3}"/>
              </a:ext>
            </a:extLst>
          </p:cNvPr>
          <p:cNvSpPr txBox="1"/>
          <p:nvPr/>
        </p:nvSpPr>
        <p:spPr>
          <a:xfrm>
            <a:off x="2415541" y="3086772"/>
            <a:ext cx="3223260" cy="1477328"/>
          </a:xfrm>
          <a:prstGeom prst="rect">
            <a:avLst/>
          </a:prstGeom>
          <a:noFill/>
        </p:spPr>
        <p:txBody>
          <a:bodyPr wrap="square" rtlCol="0">
            <a:spAutoFit/>
          </a:bodyPr>
          <a:lstStyle/>
          <a:p>
            <a:r>
              <a:rPr lang="en-GB" sz="1800" b="1" dirty="0">
                <a:effectLst/>
                <a:latin typeface="Calibri" panose="020F0502020204030204" pitchFamily="34" charset="0"/>
                <a:ea typeface="Calibri" panose="020F0502020204030204" pitchFamily="34" charset="0"/>
                <a:cs typeface="Times New Roman" panose="02020603050405020304" pitchFamily="18" charset="0"/>
              </a:rPr>
              <a:t>Luis Dibdin</a:t>
            </a:r>
            <a:r>
              <a:rPr lang="en-GB" sz="1800" dirty="0">
                <a:effectLst/>
                <a:latin typeface="Calibri" panose="020F0502020204030204" pitchFamily="34" charset="0"/>
                <a:ea typeface="Calibri" panose="020F0502020204030204" pitchFamily="34" charset="0"/>
                <a:cs typeface="Times New Roman" panose="02020603050405020304" pitchFamily="18" charset="0"/>
              </a:rPr>
              <a:t>: Senior Executive Officer, Coronavirus Infection Survey, Office for National Statistics (UK).</a:t>
            </a:r>
          </a:p>
          <a:p>
            <a:endParaRPr lang="en-GB" dirty="0"/>
          </a:p>
        </p:txBody>
      </p:sp>
      <p:sp>
        <p:nvSpPr>
          <p:cNvPr id="23" name="TextBox 22">
            <a:extLst>
              <a:ext uri="{FF2B5EF4-FFF2-40B4-BE49-F238E27FC236}">
                <a16:creationId xmlns:a16="http://schemas.microsoft.com/office/drawing/2014/main" id="{F0AC5340-B274-4694-A383-799E4402A830}"/>
              </a:ext>
            </a:extLst>
          </p:cNvPr>
          <p:cNvSpPr txBox="1"/>
          <p:nvPr/>
        </p:nvSpPr>
        <p:spPr>
          <a:xfrm>
            <a:off x="2339864" y="4964064"/>
            <a:ext cx="3223260" cy="1477328"/>
          </a:xfrm>
          <a:prstGeom prst="rect">
            <a:avLst/>
          </a:prstGeom>
          <a:noFill/>
        </p:spPr>
        <p:txBody>
          <a:bodyPr wrap="square" rtlCol="0">
            <a:spAutoFit/>
          </a:bodyPr>
          <a:lstStyle/>
          <a:p>
            <a:r>
              <a:rPr lang="en-GB" sz="1800" b="1" dirty="0">
                <a:effectLst/>
                <a:latin typeface="Calibri" panose="020F0502020204030204" pitchFamily="34" charset="0"/>
                <a:ea typeface="Calibri" panose="020F0502020204030204" pitchFamily="34" charset="0"/>
                <a:cs typeface="Times New Roman" panose="02020603050405020304" pitchFamily="18" charset="0"/>
              </a:rPr>
              <a:t>Claudia Jenkins</a:t>
            </a:r>
            <a:r>
              <a:rPr lang="en-GB" sz="1800" dirty="0">
                <a:effectLst/>
                <a:latin typeface="Calibri" panose="020F0502020204030204" pitchFamily="34" charset="0"/>
                <a:ea typeface="Calibri" panose="020F0502020204030204" pitchFamily="34" charset="0"/>
                <a:cs typeface="Times New Roman" panose="02020603050405020304" pitchFamily="18" charset="0"/>
              </a:rPr>
              <a:t>: Research Officer, Coronavirus Infection Survey, Office for National Statistics (UK).</a:t>
            </a:r>
          </a:p>
          <a:p>
            <a:endParaRPr lang="en-GB" dirty="0"/>
          </a:p>
        </p:txBody>
      </p:sp>
      <p:sp>
        <p:nvSpPr>
          <p:cNvPr id="24" name="TextBox 23">
            <a:extLst>
              <a:ext uri="{FF2B5EF4-FFF2-40B4-BE49-F238E27FC236}">
                <a16:creationId xmlns:a16="http://schemas.microsoft.com/office/drawing/2014/main" id="{9C3CA6F1-DCB1-4696-B422-88150DE372B7}"/>
              </a:ext>
            </a:extLst>
          </p:cNvPr>
          <p:cNvSpPr txBox="1"/>
          <p:nvPr/>
        </p:nvSpPr>
        <p:spPr>
          <a:xfrm>
            <a:off x="7593854" y="1302017"/>
            <a:ext cx="3223260" cy="1477328"/>
          </a:xfrm>
          <a:prstGeom prst="rect">
            <a:avLst/>
          </a:prstGeom>
          <a:noFill/>
        </p:spPr>
        <p:txBody>
          <a:bodyPr wrap="square" rtlCol="0">
            <a:spAutoFit/>
          </a:bodyPr>
          <a:lstStyle/>
          <a:p>
            <a:r>
              <a:rPr lang="en-GB" sz="1800" b="1" dirty="0">
                <a:effectLst/>
                <a:latin typeface="Calibri" panose="020F0502020204030204" pitchFamily="34" charset="0"/>
                <a:ea typeface="Calibri" panose="020F0502020204030204" pitchFamily="34" charset="0"/>
                <a:cs typeface="Times New Roman" panose="02020603050405020304" pitchFamily="18" charset="0"/>
              </a:rPr>
              <a:t>Joel Jones:</a:t>
            </a:r>
            <a:r>
              <a:rPr lang="en-GB" sz="1800" dirty="0">
                <a:effectLst/>
                <a:latin typeface="Calibri" panose="020F0502020204030204" pitchFamily="34" charset="0"/>
                <a:ea typeface="Calibri" panose="020F0502020204030204" pitchFamily="34" charset="0"/>
                <a:cs typeface="Times New Roman" panose="02020603050405020304" pitchFamily="18" charset="0"/>
              </a:rPr>
              <a:t> Senior Research Officer, Coronavirus Infection Survey, Office for National Statistics (UK).</a:t>
            </a:r>
          </a:p>
          <a:p>
            <a:endParaRPr lang="en-GB" dirty="0"/>
          </a:p>
        </p:txBody>
      </p:sp>
      <p:sp>
        <p:nvSpPr>
          <p:cNvPr id="25" name="TextBox 24">
            <a:extLst>
              <a:ext uri="{FF2B5EF4-FFF2-40B4-BE49-F238E27FC236}">
                <a16:creationId xmlns:a16="http://schemas.microsoft.com/office/drawing/2014/main" id="{9C4C012B-9B6D-413D-BD0C-E0707C9FFE41}"/>
              </a:ext>
            </a:extLst>
          </p:cNvPr>
          <p:cNvSpPr txBox="1"/>
          <p:nvPr/>
        </p:nvSpPr>
        <p:spPr>
          <a:xfrm>
            <a:off x="7593854" y="3273768"/>
            <a:ext cx="3223260" cy="1477328"/>
          </a:xfrm>
          <a:prstGeom prst="rect">
            <a:avLst/>
          </a:prstGeom>
          <a:noFill/>
        </p:spPr>
        <p:txBody>
          <a:bodyPr wrap="square" rtlCol="0">
            <a:spAutoFit/>
          </a:bodyPr>
          <a:lstStyle/>
          <a:p>
            <a:r>
              <a:rPr lang="en-GB" sz="1800" b="1" dirty="0">
                <a:effectLst/>
                <a:latin typeface="Calibri" panose="020F0502020204030204" pitchFamily="34" charset="0"/>
                <a:ea typeface="Calibri" panose="020F0502020204030204" pitchFamily="34" charset="0"/>
                <a:cs typeface="Times New Roman" panose="02020603050405020304" pitchFamily="18" charset="0"/>
              </a:rPr>
              <a:t>Dorothea Seiler Vellame:</a:t>
            </a:r>
            <a:r>
              <a:rPr lang="en-GB" sz="1800" dirty="0">
                <a:effectLst/>
                <a:latin typeface="Calibri" panose="020F0502020204030204" pitchFamily="34" charset="0"/>
                <a:ea typeface="Calibri" panose="020F0502020204030204" pitchFamily="34" charset="0"/>
                <a:cs typeface="Times New Roman" panose="02020603050405020304" pitchFamily="18" charset="0"/>
              </a:rPr>
              <a:t> Research Officer, Coronavirus Infection Survey, Office for National Statistics (UK).</a:t>
            </a:r>
          </a:p>
          <a:p>
            <a:endParaRPr lang="en-GB" dirty="0"/>
          </a:p>
        </p:txBody>
      </p:sp>
    </p:spTree>
    <p:extLst>
      <p:ext uri="{BB962C8B-B14F-4D97-AF65-F5344CB8AC3E}">
        <p14:creationId xmlns:p14="http://schemas.microsoft.com/office/powerpoint/2010/main" val="1041500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dirty="0"/>
              <a:t>The Project</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20676"/>
            <a:ext cx="7970184" cy="3139321"/>
          </a:xfrm>
          <a:prstGeom prst="rect">
            <a:avLst/>
          </a:prstGeom>
          <a:noFill/>
        </p:spPr>
        <p:txBody>
          <a:bodyPr wrap="square" rtlCol="0">
            <a:spAutoFit/>
          </a:bodyPr>
          <a:lstStyle/>
          <a:p>
            <a:pPr algn="just"/>
            <a:r>
              <a:rPr lang="en-GB" sz="2000" i="1" dirty="0">
                <a:effectLst/>
                <a:latin typeface="Calibri" panose="020F0502020204030204" pitchFamily="34" charset="0"/>
                <a:ea typeface="Calibri" panose="020F0502020204030204" pitchFamily="34" charset="0"/>
                <a:cs typeface="Times New Roman" panose="02020603050405020304" pitchFamily="18" charset="0"/>
              </a:rPr>
              <a:t>‘To support policies caused by the impact of Climate Change on society as part of monitoring SDG 13’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b="1" u="none" strike="noStrike" dirty="0">
                <a:effectLst/>
                <a:latin typeface="Calibri" panose="020F0502020204030204" pitchFamily="34" charset="0"/>
                <a:ea typeface="Calibri" panose="020F0502020204030204" pitchFamily="34" charset="0"/>
                <a:cs typeface="Times New Roman" panose="02020603050405020304" pitchFamily="18" charset="0"/>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u="sng" dirty="0">
                <a:effectLst/>
                <a:latin typeface="Calibri" panose="020F0502020204030204" pitchFamily="34" charset="0"/>
                <a:ea typeface="Calibri" panose="020F0502020204030204" pitchFamily="34" charset="0"/>
                <a:cs typeface="Times New Roman" panose="02020603050405020304" pitchFamily="18" charset="0"/>
              </a:rPr>
              <a:t>We decided to focus on two key SDG targets: </a:t>
            </a:r>
          </a:p>
          <a:p>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13.2: Integrate climate change measures into </a:t>
            </a: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national policies</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strategies, and planning</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13.3: Improve education, </a:t>
            </a: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awareness-raising</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and human and institutional capacity on climate change mitigation, adaptation, impact reduction and early warning.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pic>
        <p:nvPicPr>
          <p:cNvPr id="2050" name="Picture 2" descr="See the source image">
            <a:extLst>
              <a:ext uri="{FF2B5EF4-FFF2-40B4-BE49-F238E27FC236}">
                <a16:creationId xmlns:a16="http://schemas.microsoft.com/office/drawing/2014/main" id="{B7EF1387-697E-4870-BC9C-4BFEC02ACB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40881" y="1120676"/>
            <a:ext cx="2607049" cy="26070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E855F3F-A0AF-4C20-9525-0B56592B80B4}"/>
              </a:ext>
            </a:extLst>
          </p:cNvPr>
          <p:cNvSpPr txBox="1"/>
          <p:nvPr/>
        </p:nvSpPr>
        <p:spPr>
          <a:xfrm>
            <a:off x="1051560" y="4476460"/>
            <a:ext cx="10069830" cy="1323439"/>
          </a:xfrm>
          <a:prstGeom prst="rect">
            <a:avLst/>
          </a:prstGeom>
          <a:noFill/>
        </p:spPr>
        <p:txBody>
          <a:bodyPr wrap="square" rtlCol="0">
            <a:spAutoFit/>
          </a:bodyPr>
          <a:lstStyle/>
          <a:p>
            <a:r>
              <a:rPr lang="en-GB" sz="2000" b="1" u="sng"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Our Aim</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To address the data gap between public awareness of climate change (using the UK as an example) and national policy to ensure policy makers have the appropriate information in one place for what society perceives as important priorities for combating climate change in relation to SDG 13.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peech Bubble: Rectangle with Corners Rounded 5">
            <a:extLst>
              <a:ext uri="{FF2B5EF4-FFF2-40B4-BE49-F238E27FC236}">
                <a16:creationId xmlns:a16="http://schemas.microsoft.com/office/drawing/2014/main" id="{D1877508-14F1-4F0F-A41F-19144852D2B1}"/>
              </a:ext>
            </a:extLst>
          </p:cNvPr>
          <p:cNvSpPr/>
          <p:nvPr/>
        </p:nvSpPr>
        <p:spPr>
          <a:xfrm>
            <a:off x="754380" y="4377690"/>
            <a:ext cx="10492740" cy="1565910"/>
          </a:xfrm>
          <a:prstGeom prst="wedgeRoundRectCallout">
            <a:avLst>
              <a:gd name="adj1" fmla="val -37332"/>
              <a:gd name="adj2" fmla="val 83513"/>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51031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dirty="0"/>
              <a:t>Our Objectives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09247"/>
            <a:ext cx="10810875" cy="3785652"/>
          </a:xfrm>
          <a:prstGeom prst="rect">
            <a:avLst/>
          </a:prstGeom>
          <a:noFill/>
        </p:spPr>
        <p:txBody>
          <a:bodyPr wrap="square" rtlCol="0">
            <a:spAutoFit/>
          </a:bodyPr>
          <a:lstStyle/>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1: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use big data to produce a data visualisation for the number of climate-based protests occurring in the UK, disaggregated by event type, protest group and social-media support.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2: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analyse how climate attitudes vary across the UK using survey and social media data.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3: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understand how the UK public perceives current UK policies through survey-based data to inform an evaluation of their effectiveness.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4: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bring this information together into one interactive document (R Markdown) to provide a solution for accessing this information in one place and provide an example that could be scaled up to the global level.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285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dirty="0"/>
              <a:t>The Data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4" y="1120677"/>
            <a:ext cx="6746501" cy="5399427"/>
          </a:xfrm>
          <a:prstGeom prst="rect">
            <a:avLst/>
          </a:prstGeom>
          <a:noFill/>
        </p:spPr>
        <p:txBody>
          <a:bodyPr wrap="square" rtlCol="0">
            <a:spAutoFit/>
          </a:bodyPr>
          <a:lstStyle/>
          <a:p>
            <a:r>
              <a:rPr lang="en-GB" sz="2000" dirty="0">
                <a:effectLst/>
                <a:latin typeface="Calibri" panose="020F0502020204030204" pitchFamily="34" charset="0"/>
                <a:ea typeface="Calibri" panose="020F0502020204030204" pitchFamily="34" charset="0"/>
                <a:cs typeface="Times New Roman" panose="02020603050405020304" pitchFamily="18" charset="0"/>
              </a:rPr>
              <a:t>For this project, we have used 6 main open-data sources, these are: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ACLED Data on UK Protests from 2020-2022.</a:t>
            </a:r>
          </a:p>
          <a:p>
            <a:pPr marL="342900" lvl="0" indent="-342900">
              <a:lnSpc>
                <a:spcPct val="107000"/>
              </a:lnSpc>
              <a:buFont typeface="Wingdings" panose="05000000000000000000" pitchFamily="2" charset="2"/>
              <a:buChar char=""/>
            </a:pPr>
            <a:r>
              <a:rPr lang="en-GB" sz="2000" dirty="0">
                <a:highlight>
                  <a:srgbClr val="FFFF00"/>
                </a:highlight>
                <a:latin typeface="Calibri" panose="020F0502020204030204" pitchFamily="34" charset="0"/>
                <a:ea typeface="Calibri" panose="020F0502020204030204" pitchFamily="34" charset="0"/>
                <a:cs typeface="Times New Roman" panose="02020603050405020304" pitchFamily="18" charset="0"/>
              </a:rPr>
              <a:t>Google Trends </a:t>
            </a:r>
            <a:endParaRPr lang="en-GB" sz="2000" dirty="0">
              <a:effectLst/>
              <a:highlight>
                <a:srgbClr val="FFFF00"/>
              </a:highligh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Lloyds Register Foundation Risk Poll for Resilience from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from October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The Climate Change Twitter Dataset (Kaggle) for public options from 2006-2019.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Twitter data on the number of followers of Climate Action/Protest Groups (using Social Blade) from 2020-2022. </a:t>
            </a:r>
          </a:p>
          <a:p>
            <a:pPr marL="342900" lvl="0" indent="-342900">
              <a:lnSpc>
                <a:spcPct val="107000"/>
              </a:lnSpc>
              <a:spcAft>
                <a:spcPts val="800"/>
              </a:spcAft>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UK Department for Business, Energy, and Industrial survey data (BEIS) on public perceptions and awareness of Climate Change in the UK from September 2020 to October 2020. </a:t>
            </a:r>
          </a:p>
          <a:p>
            <a:pPr algn="just"/>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See the source image">
            <a:extLst>
              <a:ext uri="{FF2B5EF4-FFF2-40B4-BE49-F238E27FC236}">
                <a16:creationId xmlns:a16="http://schemas.microsoft.com/office/drawing/2014/main" id="{81B69DA7-8C83-4C03-BBEC-7C6270320D2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37314" y="310652"/>
            <a:ext cx="1249507" cy="124950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32A4C2BC-55B7-4BAE-B46B-CE5D1F00477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89380" y="3776568"/>
            <a:ext cx="1305050" cy="10597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10D9DE8-38A4-4771-AEE8-2991B63F7C0A}"/>
              </a:ext>
            </a:extLst>
          </p:cNvPr>
          <p:cNvPicPr>
            <a:picLocks noChangeAspect="1"/>
          </p:cNvPicPr>
          <p:nvPr/>
        </p:nvPicPr>
        <p:blipFill rotWithShape="1">
          <a:blip r:embed="rId4"/>
          <a:srcRect l="993" t="11019" r="94202" b="73668"/>
          <a:stretch/>
        </p:blipFill>
        <p:spPr>
          <a:xfrm>
            <a:off x="8507431" y="2140137"/>
            <a:ext cx="966644" cy="1636431"/>
          </a:xfrm>
          <a:prstGeom prst="rect">
            <a:avLst/>
          </a:prstGeom>
        </p:spPr>
      </p:pic>
      <p:pic>
        <p:nvPicPr>
          <p:cNvPr id="3078" name="Picture 6" descr="See the source image">
            <a:extLst>
              <a:ext uri="{FF2B5EF4-FFF2-40B4-BE49-F238E27FC236}">
                <a16:creationId xmlns:a16="http://schemas.microsoft.com/office/drawing/2014/main" id="{C1C89712-C2C9-4183-AE3E-EE6267607E0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834719" y="5650434"/>
            <a:ext cx="2891116" cy="56768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a:extLst>
              <a:ext uri="{FF2B5EF4-FFF2-40B4-BE49-F238E27FC236}">
                <a16:creationId xmlns:a16="http://schemas.microsoft.com/office/drawing/2014/main" id="{16EDF4B4-386E-4E24-B215-C52BC486C3E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432123" y="4100893"/>
            <a:ext cx="2805191" cy="105973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google trends">
            <a:extLst>
              <a:ext uri="{FF2B5EF4-FFF2-40B4-BE49-F238E27FC236}">
                <a16:creationId xmlns:a16="http://schemas.microsoft.com/office/drawing/2014/main" id="{CFE9E769-56B2-474C-88E0-D7CA13953C8C}"/>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900686" y="1954868"/>
            <a:ext cx="1969370" cy="112656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a:extLst>
              <a:ext uri="{FF2B5EF4-FFF2-40B4-BE49-F238E27FC236}">
                <a16:creationId xmlns:a16="http://schemas.microsoft.com/office/drawing/2014/main" id="{C11CA566-5E5B-4680-9B22-56FD9CC1828D}"/>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53032" y="935406"/>
            <a:ext cx="2047654" cy="929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0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B0619F-6247-446E-B714-FED4BC6A795E}"/>
              </a:ext>
            </a:extLst>
          </p:cNvPr>
          <p:cNvSpPr txBox="1"/>
          <p:nvPr/>
        </p:nvSpPr>
        <p:spPr>
          <a:xfrm>
            <a:off x="187642" y="1109247"/>
            <a:ext cx="11548556" cy="3370923"/>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GB" sz="2000" b="1">
                <a:latin typeface="Calibri" panose="020F0502020204030204" pitchFamily="34" charset="0"/>
                <a:ea typeface="Calibri" panose="020F0502020204030204" pitchFamily="34" charset="0"/>
                <a:cs typeface="Times New Roman" panose="02020603050405020304" pitchFamily="18" charset="0"/>
              </a:rPr>
              <a:t>ACLED </a:t>
            </a:r>
            <a:r>
              <a:rPr lang="en-GB" sz="2000" dirty="0">
                <a:latin typeface="Calibri" panose="020F0502020204030204" pitchFamily="34" charset="0"/>
                <a:ea typeface="Calibri" panose="020F0502020204030204" pitchFamily="34" charset="0"/>
                <a:cs typeface="Times New Roman" panose="02020603050405020304" pitchFamily="18" charset="0"/>
              </a:rPr>
              <a:t>– Only includes data from 2020-2022,limiting the scale of time series analysis. Time is a limitation of the </a:t>
            </a:r>
            <a:r>
              <a:rPr lang="en-GB" sz="2000" b="1" dirty="0">
                <a:latin typeface="Calibri" panose="020F0502020204030204" pitchFamily="34" charset="0"/>
                <a:ea typeface="Calibri" panose="020F0502020204030204" pitchFamily="34" charset="0"/>
                <a:cs typeface="Times New Roman" panose="02020603050405020304" pitchFamily="18" charset="0"/>
              </a:rPr>
              <a:t>BEIS</a:t>
            </a:r>
            <a:r>
              <a:rPr lang="en-GB" sz="2000" dirty="0">
                <a:latin typeface="Calibri" panose="020F0502020204030204" pitchFamily="34" charset="0"/>
                <a:ea typeface="Calibri" panose="020F0502020204030204" pitchFamily="34" charset="0"/>
                <a:cs typeface="Times New Roman" panose="02020603050405020304" pitchFamily="18" charset="0"/>
              </a:rPr>
              <a:t> and </a:t>
            </a:r>
            <a:r>
              <a:rPr lang="en-GB" sz="2000" b="1" dirty="0">
                <a:latin typeface="Calibri" panose="020F0502020204030204" pitchFamily="34" charset="0"/>
                <a:ea typeface="Calibri" panose="020F0502020204030204" pitchFamily="34" charset="0"/>
                <a:cs typeface="Times New Roman" panose="02020603050405020304" pitchFamily="18" charset="0"/>
              </a:rPr>
              <a:t>Lloyds</a:t>
            </a:r>
            <a:r>
              <a:rPr lang="en-GB" sz="2000" dirty="0">
                <a:latin typeface="Calibri" panose="020F0502020204030204" pitchFamily="34" charset="0"/>
                <a:ea typeface="Calibri" panose="020F0502020204030204" pitchFamily="34" charset="0"/>
                <a:cs typeface="Times New Roman" panose="02020603050405020304" pitchFamily="18" charset="0"/>
              </a:rPr>
              <a:t> data too.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endParaRPr lang="en-GB" sz="2000" b="1"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a:t>
            </a:r>
            <a:r>
              <a:rPr lang="en-GB" sz="2000" dirty="0">
                <a:effectLst/>
                <a:latin typeface="Calibri" panose="020F0502020204030204" pitchFamily="34" charset="0"/>
                <a:ea typeface="Calibri" panose="020F0502020204030204" pitchFamily="34" charset="0"/>
                <a:cs typeface="Times New Roman" panose="02020603050405020304" pitchFamily="18" charset="0"/>
              </a:rPr>
              <a:t>– Only a high-level summary/subset of the data is open-sourced, limiting our analysis to a two-week period in October 2021. </a:t>
            </a:r>
          </a:p>
          <a:p>
            <a:pPr lvl="0">
              <a:lnSpc>
                <a:spcPct val="107000"/>
              </a:lnSpc>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Twitter Data (Social Blade and Kaggle) </a:t>
            </a:r>
            <a:r>
              <a:rPr lang="en-GB" sz="2000" dirty="0">
                <a:effectLst/>
                <a:latin typeface="Calibri" panose="020F0502020204030204" pitchFamily="34" charset="0"/>
                <a:ea typeface="Calibri" panose="020F0502020204030204" pitchFamily="34" charset="0"/>
                <a:cs typeface="Times New Roman" panose="02020603050405020304" pitchFamily="18" charset="0"/>
              </a:rPr>
              <a:t>– not all the protest groups had verified twitter accounts; we only took data for the UK/Global groups and not local subgroups; there is potential bias in those who are active on social media platforms</a:t>
            </a:r>
            <a:r>
              <a:rPr lang="en-GB" dirty="0">
                <a:latin typeface="Calibri" panose="020F0502020204030204" pitchFamily="34" charset="0"/>
                <a:ea typeface="Calibri" panose="020F0502020204030204" pitchFamily="34" charset="0"/>
                <a:cs typeface="Times New Roman" panose="02020603050405020304" pitchFamily="18" charset="0"/>
              </a:rPr>
              <a:t>; </a:t>
            </a:r>
            <a:r>
              <a:rPr lang="en-GB" sz="2000" dirty="0">
                <a:latin typeface="Calibri" panose="020F0502020204030204" pitchFamily="34" charset="0"/>
                <a:ea typeface="Calibri" panose="020F0502020204030204" pitchFamily="34" charset="0"/>
                <a:cs typeface="Times New Roman" panose="02020603050405020304" pitchFamily="18" charset="0"/>
              </a:rPr>
              <a:t>we do not have information on the methodology used for the data stored by Kaggle.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E9F4D4D6-AC4F-4875-A358-66B11EF9931F}"/>
              </a:ext>
            </a:extLst>
          </p:cNvPr>
          <p:cNvSpPr txBox="1"/>
          <p:nvPr/>
        </p:nvSpPr>
        <p:spPr>
          <a:xfrm>
            <a:off x="354330" y="5474970"/>
            <a:ext cx="11681460" cy="1292662"/>
          </a:xfrm>
          <a:prstGeom prst="rect">
            <a:avLst/>
          </a:prstGeom>
          <a:noFill/>
        </p:spPr>
        <p:txBody>
          <a:bodyPr wrap="square" rtlCol="0">
            <a:spAutoFit/>
          </a:bodyPr>
          <a:lstStyle/>
          <a:p>
            <a:r>
              <a:rPr lang="en-GB" sz="2000" b="1" dirty="0">
                <a:effectLst/>
                <a:latin typeface="Calibri" panose="020F0502020204030204" pitchFamily="34" charset="0"/>
                <a:ea typeface="Calibri" panose="020F0502020204030204" pitchFamily="34" charset="0"/>
                <a:cs typeface="Times New Roman" panose="02020603050405020304" pitchFamily="18" charset="0"/>
              </a:rPr>
              <a:t>Resolution: </a:t>
            </a:r>
            <a:r>
              <a:rPr lang="en-GB" sz="2000" dirty="0">
                <a:effectLst/>
                <a:latin typeface="Calibri" panose="020F0502020204030204" pitchFamily="34" charset="0"/>
                <a:ea typeface="Calibri" panose="020F0502020204030204" pitchFamily="34" charset="0"/>
                <a:cs typeface="Times New Roman" panose="02020603050405020304" pitchFamily="18" charset="0"/>
              </a:rPr>
              <a:t>By using multiple ‘big’ datasets and local surveys, we have been able to provide an integrated analysis of UK perceptions of Climate Change that provides policy makers with a ‘one-stop-shop’ for understanding the impact of Climate Change on society. </a:t>
            </a:r>
          </a:p>
          <a:p>
            <a:endParaRPr lang="en-GB" dirty="0"/>
          </a:p>
        </p:txBody>
      </p:sp>
      <p:sp>
        <p:nvSpPr>
          <p:cNvPr id="6" name="TextBox 5">
            <a:extLst>
              <a:ext uri="{FF2B5EF4-FFF2-40B4-BE49-F238E27FC236}">
                <a16:creationId xmlns:a16="http://schemas.microsoft.com/office/drawing/2014/main" id="{82CAE97E-2215-4783-AAD7-8568031B3FF8}"/>
              </a:ext>
            </a:extLst>
          </p:cNvPr>
          <p:cNvSpPr txBox="1"/>
          <p:nvPr/>
        </p:nvSpPr>
        <p:spPr>
          <a:xfrm>
            <a:off x="219074" y="196327"/>
            <a:ext cx="7038975" cy="707886"/>
          </a:xfrm>
          <a:prstGeom prst="rect">
            <a:avLst/>
          </a:prstGeom>
          <a:noFill/>
        </p:spPr>
        <p:txBody>
          <a:bodyPr wrap="square" rtlCol="0">
            <a:spAutoFit/>
          </a:bodyPr>
          <a:lstStyle/>
          <a:p>
            <a:r>
              <a:rPr lang="en-GB" sz="4000" u="sng" dirty="0"/>
              <a:t>Data Limitations and Challenges  </a:t>
            </a:r>
          </a:p>
        </p:txBody>
      </p:sp>
    </p:spTree>
    <p:extLst>
      <p:ext uri="{BB962C8B-B14F-4D97-AF65-F5344CB8AC3E}">
        <p14:creationId xmlns:p14="http://schemas.microsoft.com/office/powerpoint/2010/main" val="142866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96327"/>
            <a:ext cx="7038975" cy="707886"/>
          </a:xfrm>
          <a:prstGeom prst="rect">
            <a:avLst/>
          </a:prstGeom>
          <a:noFill/>
        </p:spPr>
        <p:txBody>
          <a:bodyPr wrap="square" rtlCol="0">
            <a:spAutoFit/>
          </a:bodyPr>
          <a:lstStyle/>
          <a:p>
            <a:r>
              <a:rPr lang="en-GB" sz="4000" u="sng" dirty="0"/>
              <a:t>Data Cleaning </a:t>
            </a:r>
          </a:p>
        </p:txBody>
      </p:sp>
      <p:sp>
        <p:nvSpPr>
          <p:cNvPr id="5" name="TextBox 4">
            <a:extLst>
              <a:ext uri="{FF2B5EF4-FFF2-40B4-BE49-F238E27FC236}">
                <a16:creationId xmlns:a16="http://schemas.microsoft.com/office/drawing/2014/main" id="{8E060BE3-20D6-4570-B6DD-050CD70EAF71}"/>
              </a:ext>
            </a:extLst>
          </p:cNvPr>
          <p:cNvSpPr txBox="1"/>
          <p:nvPr/>
        </p:nvSpPr>
        <p:spPr>
          <a:xfrm>
            <a:off x="219074" y="1120677"/>
            <a:ext cx="11748136" cy="3724096"/>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ACLED</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Cleaned to only include the UK.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Protest groups were previously in one string, so they were split into individual groups.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These groups were characterised into whether they were climate related or not, with an additional column added to the data to determine this (based on additional research).</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dates for protests were converted to the data class using the lubricate package. </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Opinions and Lifestyle Survey (ONS)</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The data contained a summary of the survey, split across age, sex, country, region, disability status, ability to afford unexpected expenses and parental status.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Each summary had a percentage for each answer as well as upper and lower quartiles; these answers were merged (e.g., all agree and strongly agree results merged).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4625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04887"/>
            <a:ext cx="7038975" cy="1323439"/>
          </a:xfrm>
          <a:prstGeom prst="rect">
            <a:avLst/>
          </a:prstGeom>
          <a:noFill/>
        </p:spPr>
        <p:txBody>
          <a:bodyPr wrap="square" rtlCol="0">
            <a:spAutoFit/>
          </a:bodyPr>
          <a:lstStyle/>
          <a:p>
            <a:r>
              <a:rPr lang="en-GB" sz="4000" u="sng"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Product/Our Solution </a:t>
            </a:r>
            <a:endParaRPr lang="en-GB" sz="4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4000" u="sng" dirty="0"/>
          </a:p>
        </p:txBody>
      </p:sp>
      <p:sp>
        <p:nvSpPr>
          <p:cNvPr id="5" name="TextBox 4">
            <a:extLst>
              <a:ext uri="{FF2B5EF4-FFF2-40B4-BE49-F238E27FC236}">
                <a16:creationId xmlns:a16="http://schemas.microsoft.com/office/drawing/2014/main" id="{8E060BE3-20D6-4570-B6DD-050CD70EAF71}"/>
              </a:ext>
            </a:extLst>
          </p:cNvPr>
          <p:cNvSpPr txBox="1"/>
          <p:nvPr/>
        </p:nvSpPr>
        <p:spPr>
          <a:xfrm>
            <a:off x="219074" y="949227"/>
            <a:ext cx="11748136" cy="2062103"/>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Tool 1: </a:t>
            </a:r>
            <a:r>
              <a:rPr lang="en-GB" sz="1800" dirty="0">
                <a:effectLst/>
                <a:latin typeface="Calibri" panose="020F0502020204030204" pitchFamily="34" charset="0"/>
                <a:ea typeface="Calibri" panose="020F0502020204030204" pitchFamily="34" charset="0"/>
                <a:cs typeface="Times New Roman" panose="02020603050405020304" pitchFamily="18" charset="0"/>
              </a:rPr>
              <a:t>A map of climate related protests in the UK, disaggregated by event type and organisation, </a:t>
            </a:r>
            <a:r>
              <a:rPr lang="en-GB" dirty="0">
                <a:latin typeface="Calibri" panose="020F0502020204030204" pitchFamily="34" charset="0"/>
                <a:ea typeface="Calibri" panose="020F0502020204030204" pitchFamily="34" charset="0"/>
                <a:cs typeface="Times New Roman" panose="02020603050405020304" pitchFamily="18" charset="0"/>
              </a:rPr>
              <a:t>with a separate graph for</a:t>
            </a:r>
            <a:r>
              <a:rPr lang="en-GB" sz="1800" dirty="0">
                <a:effectLst/>
                <a:latin typeface="Calibri" panose="020F0502020204030204" pitchFamily="34" charset="0"/>
                <a:ea typeface="Calibri" panose="020F0502020204030204" pitchFamily="34" charset="0"/>
                <a:cs typeface="Times New Roman" panose="02020603050405020304" pitchFamily="18" charset="0"/>
              </a:rPr>
              <a:t> social-media support of protest groups. </a:t>
            </a:r>
          </a:p>
          <a:p>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b="1" dirty="0">
                <a:effectLst/>
                <a:latin typeface="Calibri" panose="020F0502020204030204" pitchFamily="34" charset="0"/>
                <a:ea typeface="Calibri" panose="020F0502020204030204" pitchFamily="34" charset="0"/>
                <a:cs typeface="Times New Roman" panose="02020603050405020304" pitchFamily="18" charset="0"/>
              </a:rPr>
              <a:t>Tool 2: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b="1" dirty="0">
                <a:effectLst/>
                <a:latin typeface="Calibri" panose="020F0502020204030204" pitchFamily="34" charset="0"/>
                <a:ea typeface="Calibri" panose="020F0502020204030204" pitchFamily="34" charset="0"/>
                <a:cs typeface="Times New Roman" panose="02020603050405020304" pitchFamily="18" charset="0"/>
              </a:rPr>
              <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b="1" dirty="0">
                <a:effectLst/>
                <a:latin typeface="Calibri" panose="020F0502020204030204" pitchFamily="34" charset="0"/>
                <a:ea typeface="Calibri" panose="020F0502020204030204" pitchFamily="34" charset="0"/>
                <a:cs typeface="Times New Roman" panose="02020603050405020304" pitchFamily="18" charset="0"/>
              </a:rPr>
              <a:t>Tool 3: </a:t>
            </a:r>
            <a:r>
              <a:rPr lang="en-GB" sz="1800" dirty="0">
                <a:effectLst/>
                <a:latin typeface="Calibri" panose="020F0502020204030204" pitchFamily="34" charset="0"/>
                <a:ea typeface="Calibri" panose="020F0502020204030204" pitchFamily="34" charset="0"/>
                <a:cs typeface="Times New Roman" panose="02020603050405020304" pitchFamily="18" charset="0"/>
              </a:rPr>
              <a:t>Public support of UK climate change policies. </a:t>
            </a:r>
          </a:p>
          <a:p>
            <a:pPr algn="just"/>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D931282A-6DAE-477A-A252-3AF15F399068}"/>
              </a:ext>
            </a:extLst>
          </p:cNvPr>
          <p:cNvSpPr txBox="1"/>
          <p:nvPr/>
        </p:nvSpPr>
        <p:spPr>
          <a:xfrm>
            <a:off x="219074" y="2909820"/>
            <a:ext cx="11748136" cy="400110"/>
          </a:xfrm>
          <a:prstGeom prst="rect">
            <a:avLst/>
          </a:prstGeom>
          <a:noFill/>
        </p:spPr>
        <p:txBody>
          <a:bodyPr wrap="square" rtlCol="0">
            <a:spAutoFit/>
          </a:bodyPr>
          <a:lstStyle/>
          <a:p>
            <a:pPr algn="just"/>
            <a:r>
              <a:rPr lang="en-GB" sz="2000" b="1" dirty="0">
                <a:latin typeface="Calibri" panose="020F0502020204030204" pitchFamily="34" charset="0"/>
                <a:ea typeface="Calibri" panose="020F0502020204030204" pitchFamily="34" charset="0"/>
                <a:cs typeface="Times New Roman" panose="02020603050405020304" pitchFamily="18" charset="0"/>
              </a:rPr>
              <a:t>The i</a:t>
            </a:r>
            <a:r>
              <a:rPr lang="en-GB" sz="2000" b="1" dirty="0">
                <a:effectLst/>
                <a:latin typeface="Calibri" panose="020F0502020204030204" pitchFamily="34" charset="0"/>
                <a:ea typeface="Calibri" panose="020F0502020204030204" pitchFamily="34" charset="0"/>
                <a:cs typeface="Times New Roman" panose="02020603050405020304" pitchFamily="18" charset="0"/>
              </a:rPr>
              <a:t>nteractive document (R Markdown file) can be found here: </a:t>
            </a:r>
          </a:p>
        </p:txBody>
      </p:sp>
    </p:spTree>
    <p:extLst>
      <p:ext uri="{BB962C8B-B14F-4D97-AF65-F5344CB8AC3E}">
        <p14:creationId xmlns:p14="http://schemas.microsoft.com/office/powerpoint/2010/main" val="272371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00D2FE-8712-450E-9E86-127831A09F05}"/>
              </a:ext>
            </a:extLst>
          </p:cNvPr>
          <p:cNvSpPr txBox="1"/>
          <p:nvPr/>
        </p:nvSpPr>
        <p:spPr>
          <a:xfrm>
            <a:off x="127932" y="150894"/>
            <a:ext cx="6094602" cy="646331"/>
          </a:xfrm>
          <a:prstGeom prst="rect">
            <a:avLst/>
          </a:prstGeom>
          <a:noFill/>
        </p:spPr>
        <p:txBody>
          <a:bodyPr wrap="square">
            <a:spAutoFit/>
          </a:bodyPr>
          <a:lstStyle/>
          <a:p>
            <a:r>
              <a:rPr lang="en-GB" sz="3600" u="sng" dirty="0">
                <a:solidFill>
                  <a:srgbClr val="000000"/>
                </a:solidFill>
                <a:latin typeface="Calibri" panose="020F0502020204030204" pitchFamily="34" charset="0"/>
                <a:ea typeface="Calibri" panose="020F0502020204030204" pitchFamily="34" charset="0"/>
                <a:cs typeface="Times New Roman" panose="02020603050405020304" pitchFamily="18" charset="0"/>
              </a:rPr>
              <a:t>‘Scaling Up’ – Reproducibility </a:t>
            </a:r>
            <a:endParaRPr lang="en-GB" sz="3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7CF3171-6318-40F8-A0E6-868F7C355505}"/>
              </a:ext>
            </a:extLst>
          </p:cNvPr>
          <p:cNvSpPr txBox="1"/>
          <p:nvPr/>
        </p:nvSpPr>
        <p:spPr>
          <a:xfrm>
            <a:off x="329268" y="3801503"/>
            <a:ext cx="1625367" cy="461665"/>
          </a:xfrm>
          <a:prstGeom prst="rect">
            <a:avLst/>
          </a:prstGeom>
          <a:noFill/>
        </p:spPr>
        <p:txBody>
          <a:bodyPr wrap="square">
            <a:spAutoFit/>
          </a:bodyPr>
          <a:lstStyle/>
          <a:p>
            <a:r>
              <a:rPr lang="en-GB" sz="2400" u="sng"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Challenges </a:t>
            </a:r>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81092376"/>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C259A23C-8562-45EA-915E-24EBEC04E3F5}" vid="{90C6B207-1CB5-4F08-8DEA-1562B3D5099C}"/>
    </a:ext>
  </a:extLst>
</a:theme>
</file>

<file path=docProps/app.xml><?xml version="1.0" encoding="utf-8"?>
<Properties xmlns="http://schemas.openxmlformats.org/officeDocument/2006/extended-properties" xmlns:vt="http://schemas.openxmlformats.org/officeDocument/2006/docPropsVTypes">
  <Template>Default Theme</Template>
  <TotalTime>87</TotalTime>
  <Words>1035</Words>
  <Application>Microsoft Office PowerPoint</Application>
  <PresentationFormat>Widescreen</PresentationFormat>
  <Paragraphs>68</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-apple-system</vt:lpstr>
      <vt:lpstr>Arial</vt:lpstr>
      <vt:lpstr>Calibri</vt:lpstr>
      <vt:lpstr>Calibri Light</vt:lpstr>
      <vt:lpstr>Wingdings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Jenkins, Claudia</dc:creator>
  <cp:lastModifiedBy>Jenkins, Claudia</cp:lastModifiedBy>
  <cp:revision>1</cp:revision>
  <dcterms:created xsi:type="dcterms:W3CDTF">2022-11-10T12:37:22Z</dcterms:created>
  <dcterms:modified xsi:type="dcterms:W3CDTF">2022-11-10T14:05:01Z</dcterms:modified>
</cp:coreProperties>
</file>

<file path=docProps/thumbnail.jpeg>
</file>